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596018-818B-46AE-890B-E662C6FB0AC1}">
  <a:tblStyle styleId="{5A596018-818B-46AE-890B-E662C6FB0A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051e9f55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051e9f5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051e9f5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051e9f5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highest risk to us, user experience affected, implementation of cloudwatch events and SSL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051e9f5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051e9f5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051e9f55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051e9f55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051e9f5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051e9f5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13edfa1a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13edfa1a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3e8f17aa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3e8f17aa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3e8f17aa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3e8f17aa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051e9f5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051e9f5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49de952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49de952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all affect user experience.. Incoming network traffic and cpu increase will cause delay for user requests. Instance status check allows to see if instance is running successfully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051e9f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051e9f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49de952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49de952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49de9523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49de9523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9de9523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49de9523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49de9523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49de9523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49de9523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49de9523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49de9523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49de9523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3e8f17aa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3e8f17aa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051e9f55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051e9f55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if one instance fails on load balancer the other would pick up, also would autoscale. Alarms would be set to autoscale. AWS Macie would have been implemented if wasn’t so expensive- machine learning to scale up or down sensitive data– learns the custom data we set up and sends cloudwatch alerts to autoscale. Since only using one </a:t>
            </a:r>
            <a:r>
              <a:rPr lang="en"/>
              <a:t>instance</a:t>
            </a:r>
            <a:r>
              <a:rPr lang="en"/>
              <a:t> and no load balancers. Couldn;t configure the alarms to auto scale.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051e9f55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051e9f55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reactive </a:t>
            </a:r>
            <a:r>
              <a:rPr lang="en"/>
              <a:t>approach</a:t>
            </a:r>
            <a:r>
              <a:rPr lang="en"/>
              <a:t> to utilize cloud alerts. Use of multiple instances, and availability zones.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051e9f5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051e9f5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 tend to slow down over time, oldest launch could have bugs or outdated code, unhealthy instances is self explanatory, closest to full billing hour to save costs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051e9f5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051e9f5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051e9f55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051e9f55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051e9f55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051e9f55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Charles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051e9f55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051e9f55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051e9f55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051e9f55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4c41c8d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4c41c8d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4c41c8d2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4c41c8d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3e8f17aa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3e8f17aa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051e9f5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051e9f5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051e9f5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051e9f5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49de95234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49de9523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left any ip address </a:t>
            </a:r>
            <a:r>
              <a:rPr lang="en"/>
              <a:t>initially</a:t>
            </a:r>
            <a:r>
              <a:rPr lang="en"/>
              <a:t> when adding firewall rules. Added only 4 rules </a:t>
            </a:r>
            <a:r>
              <a:rPr lang="en"/>
              <a:t>initially</a:t>
            </a:r>
            <a:r>
              <a:rPr lang="en"/>
              <a:t>. Talk about PING firewall and why not used- spoofing  The most important rules i considered were SSH to secure connection between devices over network, DNS to prevent users to connecting to malicious locations. Then just the standard http and https all open to allow traffic.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49de952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49de952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49de95234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49de9523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Grant- </a:t>
            </a:r>
            <a:r>
              <a:rPr lang="en"/>
              <a:t>restricted</a:t>
            </a:r>
            <a:r>
              <a:rPr lang="en"/>
              <a:t> to our private ip address to prevent our key from showing up in vulnerability scans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49de95234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49de95234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Tameah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shoetersfashion.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10"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727952" y="4323100"/>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Grant Rataski, Charles James, Alex Sheriff, </a:t>
            </a:r>
            <a:r>
              <a:rPr lang="en"/>
              <a:t>Tameah Young</a:t>
            </a:r>
            <a:endParaRPr/>
          </a:p>
        </p:txBody>
      </p:sp>
      <p:pic>
        <p:nvPicPr>
          <p:cNvPr id="87" name="Google Shape;87;p13"/>
          <p:cNvPicPr preferRelativeResize="0"/>
          <p:nvPr/>
        </p:nvPicPr>
        <p:blipFill rotWithShape="1">
          <a:blip r:embed="rId3">
            <a:alphaModFix/>
          </a:blip>
          <a:srcRect b="0" l="9592" r="0" t="4625"/>
          <a:stretch/>
        </p:blipFill>
        <p:spPr>
          <a:xfrm>
            <a:off x="3321175" y="1092675"/>
            <a:ext cx="2798649" cy="2962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Mitigation Model- DREAD</a:t>
            </a:r>
            <a:endParaRPr/>
          </a:p>
        </p:txBody>
      </p:sp>
      <p:pic>
        <p:nvPicPr>
          <p:cNvPr id="170" name="Google Shape;170;p22"/>
          <p:cNvPicPr preferRelativeResize="0"/>
          <p:nvPr/>
        </p:nvPicPr>
        <p:blipFill>
          <a:blip r:embed="rId3">
            <a:alphaModFix/>
          </a:blip>
          <a:stretch>
            <a:fillRect/>
          </a:stretch>
        </p:blipFill>
        <p:spPr>
          <a:xfrm>
            <a:off x="1579348" y="1960425"/>
            <a:ext cx="3909474" cy="297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DREAD Model Example 1: </a:t>
            </a:r>
            <a:endParaRPr/>
          </a:p>
        </p:txBody>
      </p:sp>
      <p:graphicFrame>
        <p:nvGraphicFramePr>
          <p:cNvPr id="176" name="Google Shape;176;p23"/>
          <p:cNvGraphicFramePr/>
          <p:nvPr/>
        </p:nvGraphicFramePr>
        <p:xfrm>
          <a:off x="952500" y="2190750"/>
          <a:ext cx="3000000" cy="3000000"/>
        </p:xfrm>
        <a:graphic>
          <a:graphicData uri="http://schemas.openxmlformats.org/drawingml/2006/table">
            <a:tbl>
              <a:tblPr>
                <a:noFill/>
                <a:tableStyleId>{5A596018-818B-46AE-890B-E662C6FB0AC1}</a:tableStyleId>
              </a:tblPr>
              <a:tblGrid>
                <a:gridCol w="904875"/>
                <a:gridCol w="904875"/>
                <a:gridCol w="904875"/>
                <a:gridCol w="904875"/>
                <a:gridCol w="904875"/>
                <a:gridCol w="904875"/>
                <a:gridCol w="904875"/>
                <a:gridCol w="904875"/>
              </a:tblGrid>
              <a:tr h="381000">
                <a:tc>
                  <a:txBody>
                    <a:bodyPr/>
                    <a:lstStyle/>
                    <a:p>
                      <a:pPr indent="0" lvl="0" marL="0" rtl="0" algn="l">
                        <a:spcBef>
                          <a:spcPts val="0"/>
                        </a:spcBef>
                        <a:spcAft>
                          <a:spcPts val="0"/>
                        </a:spcAft>
                        <a:buNone/>
                      </a:pPr>
                      <a:r>
                        <a:rPr b="1" lang="en"/>
                        <a:t>Threat</a:t>
                      </a:r>
                      <a:endParaRPr b="1"/>
                    </a:p>
                  </a:txBody>
                  <a:tcPr marT="91425" marB="91425" marR="91425" marL="91425"/>
                </a:tc>
                <a:tc>
                  <a:txBody>
                    <a:bodyPr/>
                    <a:lstStyle/>
                    <a:p>
                      <a:pPr indent="0" lvl="0" marL="0" rtl="0" algn="l">
                        <a:spcBef>
                          <a:spcPts val="0"/>
                        </a:spcBef>
                        <a:spcAft>
                          <a:spcPts val="0"/>
                        </a:spcAft>
                        <a:buNone/>
                      </a:pPr>
                      <a:r>
                        <a:rPr b="1" lang="en"/>
                        <a:t>D</a:t>
                      </a:r>
                      <a:endParaRPr b="1"/>
                    </a:p>
                  </a:txBody>
                  <a:tcPr marT="91425" marB="91425" marR="91425" marL="91425"/>
                </a:tc>
                <a:tc>
                  <a:txBody>
                    <a:bodyPr/>
                    <a:lstStyle/>
                    <a:p>
                      <a:pPr indent="0" lvl="0" marL="0" rtl="0" algn="l">
                        <a:spcBef>
                          <a:spcPts val="0"/>
                        </a:spcBef>
                        <a:spcAft>
                          <a:spcPts val="0"/>
                        </a:spcAft>
                        <a:buNone/>
                      </a:pPr>
                      <a:r>
                        <a:rPr b="1" lang="en"/>
                        <a:t>R</a:t>
                      </a:r>
                      <a:endParaRPr b="1"/>
                    </a:p>
                  </a:txBody>
                  <a:tcPr marT="91425" marB="91425" marR="91425" marL="91425"/>
                </a:tc>
                <a:tc>
                  <a:txBody>
                    <a:bodyPr/>
                    <a:lstStyle/>
                    <a:p>
                      <a:pPr indent="0" lvl="0" marL="0" rtl="0" algn="l">
                        <a:spcBef>
                          <a:spcPts val="0"/>
                        </a:spcBef>
                        <a:spcAft>
                          <a:spcPts val="0"/>
                        </a:spcAft>
                        <a:buNone/>
                      </a:pPr>
                      <a:r>
                        <a:rPr b="1" lang="en"/>
                        <a:t>E</a:t>
                      </a:r>
                      <a:endParaRPr b="1"/>
                    </a:p>
                  </a:txBody>
                  <a:tcPr marT="91425" marB="91425" marR="91425" marL="91425"/>
                </a:tc>
                <a:tc>
                  <a:txBody>
                    <a:bodyPr/>
                    <a:lstStyle/>
                    <a:p>
                      <a:pPr indent="0" lvl="0" marL="0" rtl="0" algn="l">
                        <a:spcBef>
                          <a:spcPts val="0"/>
                        </a:spcBef>
                        <a:spcAft>
                          <a:spcPts val="0"/>
                        </a:spcAft>
                        <a:buNone/>
                      </a:pPr>
                      <a:r>
                        <a:rPr b="1" lang="en"/>
                        <a:t>A</a:t>
                      </a:r>
                      <a:endParaRPr b="1"/>
                    </a:p>
                  </a:txBody>
                  <a:tcPr marT="91425" marB="91425" marR="91425" marL="91425"/>
                </a:tc>
                <a:tc>
                  <a:txBody>
                    <a:bodyPr/>
                    <a:lstStyle/>
                    <a:p>
                      <a:pPr indent="0" lvl="0" marL="0" rtl="0" algn="l">
                        <a:spcBef>
                          <a:spcPts val="0"/>
                        </a:spcBef>
                        <a:spcAft>
                          <a:spcPts val="0"/>
                        </a:spcAft>
                        <a:buNone/>
                      </a:pPr>
                      <a:r>
                        <a:rPr b="1" lang="en"/>
                        <a:t>D</a:t>
                      </a:r>
                      <a:endParaRPr b="1"/>
                    </a:p>
                  </a:txBody>
                  <a:tcPr marT="91425" marB="91425" marR="91425" marL="91425"/>
                </a:tc>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rPr b="1" lang="en"/>
                        <a:t>Risk</a:t>
                      </a:r>
                      <a:endParaRPr b="1"/>
                    </a:p>
                  </a:txBody>
                  <a:tcPr marT="91425" marB="91425" marR="91425" marL="91425"/>
                </a:tc>
              </a:tr>
              <a:tr h="381000">
                <a:tc>
                  <a:txBody>
                    <a:bodyPr/>
                    <a:lstStyle/>
                    <a:p>
                      <a:pPr indent="0" lvl="0" marL="0" rtl="0" algn="l">
                        <a:spcBef>
                          <a:spcPts val="0"/>
                        </a:spcBef>
                        <a:spcAft>
                          <a:spcPts val="0"/>
                        </a:spcAft>
                        <a:buNone/>
                      </a:pPr>
                      <a:r>
                        <a:rPr lang="en"/>
                        <a:t>Denial of Service to Users</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c>
                  <a:txBody>
                    <a:bodyPr/>
                    <a:lstStyle/>
                    <a:p>
                      <a:pPr indent="0" lvl="0" marL="0" rtl="0" algn="l">
                        <a:spcBef>
                          <a:spcPts val="0"/>
                        </a:spcBef>
                        <a:spcAft>
                          <a:spcPts val="0"/>
                        </a:spcAft>
                        <a:buNone/>
                      </a:pPr>
                      <a:r>
                        <a:rPr lang="en"/>
                        <a:t>HIGH</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DREAD</a:t>
            </a:r>
            <a:r>
              <a:rPr lang="en"/>
              <a:t> Model Example 2: </a:t>
            </a:r>
            <a:endParaRPr/>
          </a:p>
          <a:p>
            <a:pPr indent="0" lvl="0" marL="0" rtl="0" algn="l">
              <a:spcBef>
                <a:spcPts val="0"/>
              </a:spcBef>
              <a:spcAft>
                <a:spcPts val="0"/>
              </a:spcAft>
              <a:buNone/>
            </a:pPr>
            <a:r>
              <a:t/>
            </a:r>
            <a:endParaRPr/>
          </a:p>
        </p:txBody>
      </p:sp>
      <p:graphicFrame>
        <p:nvGraphicFramePr>
          <p:cNvPr id="182" name="Google Shape;182;p24"/>
          <p:cNvGraphicFramePr/>
          <p:nvPr/>
        </p:nvGraphicFramePr>
        <p:xfrm>
          <a:off x="952500" y="2190750"/>
          <a:ext cx="3000000" cy="3000000"/>
        </p:xfrm>
        <a:graphic>
          <a:graphicData uri="http://schemas.openxmlformats.org/drawingml/2006/table">
            <a:tbl>
              <a:tblPr>
                <a:noFill/>
                <a:tableStyleId>{5A596018-818B-46AE-890B-E662C6FB0AC1}</a:tableStyleId>
              </a:tblPr>
              <a:tblGrid>
                <a:gridCol w="904875"/>
                <a:gridCol w="904875"/>
                <a:gridCol w="904875"/>
                <a:gridCol w="904875"/>
                <a:gridCol w="904875"/>
                <a:gridCol w="904875"/>
                <a:gridCol w="904875"/>
                <a:gridCol w="904875"/>
              </a:tblGrid>
              <a:tr h="381000">
                <a:tc>
                  <a:txBody>
                    <a:bodyPr/>
                    <a:lstStyle/>
                    <a:p>
                      <a:pPr indent="0" lvl="0" marL="0" rtl="0" algn="l">
                        <a:spcBef>
                          <a:spcPts val="0"/>
                        </a:spcBef>
                        <a:spcAft>
                          <a:spcPts val="0"/>
                        </a:spcAft>
                        <a:buNone/>
                      </a:pPr>
                      <a:r>
                        <a:rPr b="1" lang="en"/>
                        <a:t>Threat</a:t>
                      </a:r>
                      <a:endParaRPr b="1"/>
                    </a:p>
                  </a:txBody>
                  <a:tcPr marT="91425" marB="91425" marR="91425" marL="91425"/>
                </a:tc>
                <a:tc>
                  <a:txBody>
                    <a:bodyPr/>
                    <a:lstStyle/>
                    <a:p>
                      <a:pPr indent="0" lvl="0" marL="0" rtl="0" algn="l">
                        <a:spcBef>
                          <a:spcPts val="0"/>
                        </a:spcBef>
                        <a:spcAft>
                          <a:spcPts val="0"/>
                        </a:spcAft>
                        <a:buNone/>
                      </a:pPr>
                      <a:r>
                        <a:rPr b="1" lang="en"/>
                        <a:t>D</a:t>
                      </a:r>
                      <a:endParaRPr b="1"/>
                    </a:p>
                  </a:txBody>
                  <a:tcPr marT="91425" marB="91425" marR="91425" marL="91425"/>
                </a:tc>
                <a:tc>
                  <a:txBody>
                    <a:bodyPr/>
                    <a:lstStyle/>
                    <a:p>
                      <a:pPr indent="0" lvl="0" marL="0" rtl="0" algn="l">
                        <a:spcBef>
                          <a:spcPts val="0"/>
                        </a:spcBef>
                        <a:spcAft>
                          <a:spcPts val="0"/>
                        </a:spcAft>
                        <a:buNone/>
                      </a:pPr>
                      <a:r>
                        <a:rPr b="1" lang="en"/>
                        <a:t>R</a:t>
                      </a:r>
                      <a:endParaRPr b="1"/>
                    </a:p>
                  </a:txBody>
                  <a:tcPr marT="91425" marB="91425" marR="91425" marL="91425"/>
                </a:tc>
                <a:tc>
                  <a:txBody>
                    <a:bodyPr/>
                    <a:lstStyle/>
                    <a:p>
                      <a:pPr indent="0" lvl="0" marL="0" rtl="0" algn="l">
                        <a:spcBef>
                          <a:spcPts val="0"/>
                        </a:spcBef>
                        <a:spcAft>
                          <a:spcPts val="0"/>
                        </a:spcAft>
                        <a:buNone/>
                      </a:pPr>
                      <a:r>
                        <a:rPr b="1" lang="en"/>
                        <a:t>E</a:t>
                      </a:r>
                      <a:endParaRPr b="1"/>
                    </a:p>
                  </a:txBody>
                  <a:tcPr marT="91425" marB="91425" marR="91425" marL="91425"/>
                </a:tc>
                <a:tc>
                  <a:txBody>
                    <a:bodyPr/>
                    <a:lstStyle/>
                    <a:p>
                      <a:pPr indent="0" lvl="0" marL="0" rtl="0" algn="l">
                        <a:spcBef>
                          <a:spcPts val="0"/>
                        </a:spcBef>
                        <a:spcAft>
                          <a:spcPts val="0"/>
                        </a:spcAft>
                        <a:buNone/>
                      </a:pPr>
                      <a:r>
                        <a:rPr b="1" lang="en"/>
                        <a:t>A</a:t>
                      </a:r>
                      <a:endParaRPr b="1"/>
                    </a:p>
                  </a:txBody>
                  <a:tcPr marT="91425" marB="91425" marR="91425" marL="91425"/>
                </a:tc>
                <a:tc>
                  <a:txBody>
                    <a:bodyPr/>
                    <a:lstStyle/>
                    <a:p>
                      <a:pPr indent="0" lvl="0" marL="0" rtl="0" algn="l">
                        <a:spcBef>
                          <a:spcPts val="0"/>
                        </a:spcBef>
                        <a:spcAft>
                          <a:spcPts val="0"/>
                        </a:spcAft>
                        <a:buNone/>
                      </a:pPr>
                      <a:r>
                        <a:rPr b="1" lang="en"/>
                        <a:t>D</a:t>
                      </a:r>
                      <a:endParaRPr b="1"/>
                    </a:p>
                  </a:txBody>
                  <a:tcPr marT="91425" marB="91425" marR="91425" marL="91425"/>
                </a:tc>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rPr b="1" lang="en"/>
                        <a:t>Risk</a:t>
                      </a:r>
                      <a:endParaRPr b="1"/>
                    </a:p>
                  </a:txBody>
                  <a:tcPr marT="91425" marB="91425" marR="91425" marL="91425"/>
                </a:tc>
              </a:tr>
              <a:tr h="381000">
                <a:tc>
                  <a:txBody>
                    <a:bodyPr/>
                    <a:lstStyle/>
                    <a:p>
                      <a:pPr indent="0" lvl="0" marL="0" rtl="0" algn="l">
                        <a:spcBef>
                          <a:spcPts val="0"/>
                        </a:spcBef>
                        <a:spcAft>
                          <a:spcPts val="0"/>
                        </a:spcAft>
                        <a:buNone/>
                      </a:pPr>
                      <a:r>
                        <a:rPr lang="en"/>
                        <a:t>Cross site </a:t>
                      </a:r>
                      <a:endParaRPr/>
                    </a:p>
                    <a:p>
                      <a:pPr indent="0" lvl="0" marL="0" rtl="0" algn="l">
                        <a:spcBef>
                          <a:spcPts val="0"/>
                        </a:spcBef>
                        <a:spcAft>
                          <a:spcPts val="0"/>
                        </a:spcAft>
                        <a:buNone/>
                      </a:pPr>
                      <a:r>
                        <a:rPr lang="en"/>
                        <a:t>Scripting</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Medium</a:t>
                      </a:r>
                      <a:endParaRPr/>
                    </a:p>
                  </a:txBody>
                  <a:tcPr marT="91425" marB="91425" marR="91425" marL="91425"/>
                </a:tc>
              </a:tr>
            </a:tbl>
          </a:graphicData>
        </a:graphic>
      </p:graphicFrame>
      <p:sp>
        <p:nvSpPr>
          <p:cNvPr id="183" name="Google Shape;183;p24"/>
          <p:cNvSpPr txBox="1"/>
          <p:nvPr/>
        </p:nvSpPr>
        <p:spPr>
          <a:xfrm>
            <a:off x="1073125" y="3684700"/>
            <a:ext cx="6648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Require an account with anytype of posting capabilities (</a:t>
            </a:r>
            <a:r>
              <a:rPr lang="en">
                <a:latin typeface="Lato"/>
                <a:ea typeface="Lato"/>
                <a:cs typeface="Lato"/>
                <a:sym typeface="Lato"/>
              </a:rPr>
              <a:t>contributor</a:t>
            </a:r>
            <a:r>
              <a:rPr lang="en">
                <a:latin typeface="Lato"/>
                <a:ea typeface="Lato"/>
                <a:cs typeface="Lato"/>
                <a:sym typeface="Lato"/>
              </a:rPr>
              <a:t> role)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Possible to hijack user’s account</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Validation</a:t>
            </a:r>
            <a:endParaRPr/>
          </a:p>
        </p:txBody>
      </p:sp>
      <p:sp>
        <p:nvSpPr>
          <p:cNvPr id="189" name="Google Shape;189;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Used to ensure the information that is being input by the user is within </a:t>
            </a:r>
            <a:r>
              <a:rPr lang="en"/>
              <a:t>compliance</a:t>
            </a:r>
            <a:r>
              <a:rPr lang="en"/>
              <a:t> of the application/website. </a:t>
            </a:r>
            <a:endParaRPr/>
          </a:p>
          <a:p>
            <a:pPr indent="-311150" lvl="0" marL="457200" rtl="0" algn="l">
              <a:spcBef>
                <a:spcPts val="0"/>
              </a:spcBef>
              <a:spcAft>
                <a:spcPts val="0"/>
              </a:spcAft>
              <a:buSzPts val="1300"/>
              <a:buChar char="-"/>
            </a:pPr>
            <a:r>
              <a:rPr lang="en"/>
              <a:t>Address validation via woocommerce (loqate) </a:t>
            </a:r>
            <a:endParaRPr/>
          </a:p>
          <a:p>
            <a:pPr indent="-311150" lvl="0" marL="457200" rtl="0" algn="l">
              <a:spcBef>
                <a:spcPts val="0"/>
              </a:spcBef>
              <a:spcAft>
                <a:spcPts val="0"/>
              </a:spcAft>
              <a:buSzPts val="1300"/>
              <a:buChar char="-"/>
            </a:pPr>
            <a:r>
              <a:rPr lang="en"/>
              <a:t>Email and name validation when creating a new account via wpforms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Approach</a:t>
            </a:r>
            <a:endParaRPr/>
          </a:p>
        </p:txBody>
      </p:sp>
      <p:sp>
        <p:nvSpPr>
          <p:cNvPr id="195" name="Google Shape;195;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AWS route 53</a:t>
            </a:r>
            <a:endParaRPr/>
          </a:p>
          <a:p>
            <a:pPr indent="-298450" lvl="1" marL="914400" rtl="0" algn="l">
              <a:lnSpc>
                <a:spcPct val="200000"/>
              </a:lnSpc>
              <a:spcBef>
                <a:spcPts val="0"/>
              </a:spcBef>
              <a:spcAft>
                <a:spcPts val="0"/>
              </a:spcAft>
              <a:buSzPts val="1100"/>
              <a:buChar char="○"/>
            </a:pPr>
            <a:r>
              <a:rPr lang="en"/>
              <a:t>Domain server name</a:t>
            </a:r>
            <a:endParaRPr/>
          </a:p>
          <a:p>
            <a:pPr indent="-298450" lvl="2" marL="1371600" rtl="0" algn="l">
              <a:lnSpc>
                <a:spcPct val="200000"/>
              </a:lnSpc>
              <a:spcBef>
                <a:spcPts val="0"/>
              </a:spcBef>
              <a:spcAft>
                <a:spcPts val="0"/>
              </a:spcAft>
              <a:buSzPts val="1100"/>
              <a:buChar char="■"/>
            </a:pPr>
            <a:r>
              <a:rPr lang="en"/>
              <a:t>Shoetersfashion.com</a:t>
            </a:r>
            <a:endParaRPr/>
          </a:p>
          <a:p>
            <a:pPr indent="0" lvl="0" marL="914400" rtl="0" algn="l">
              <a:lnSpc>
                <a:spcPct val="200000"/>
              </a:lnSpc>
              <a:spcBef>
                <a:spcPts val="1200"/>
              </a:spcBef>
              <a:spcAft>
                <a:spcPts val="1200"/>
              </a:spcAft>
              <a:buNone/>
            </a:pPr>
            <a:r>
              <a:t/>
            </a:r>
            <a:endParaRPr/>
          </a:p>
        </p:txBody>
      </p:sp>
      <p:pic>
        <p:nvPicPr>
          <p:cNvPr id="196" name="Google Shape;196;p26"/>
          <p:cNvPicPr preferRelativeResize="0"/>
          <p:nvPr/>
        </p:nvPicPr>
        <p:blipFill>
          <a:blip r:embed="rId3">
            <a:alphaModFix/>
          </a:blip>
          <a:stretch>
            <a:fillRect/>
          </a:stretch>
        </p:blipFill>
        <p:spPr>
          <a:xfrm>
            <a:off x="3868525" y="2171150"/>
            <a:ext cx="5149097" cy="2874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 Approach</a:t>
            </a:r>
            <a:endParaRPr/>
          </a:p>
        </p:txBody>
      </p:sp>
      <p:sp>
        <p:nvSpPr>
          <p:cNvPr id="202" name="Google Shape;202;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AWS Lightsail </a:t>
            </a:r>
            <a:endParaRPr/>
          </a:p>
          <a:p>
            <a:pPr indent="-298450" lvl="1" marL="914400" rtl="0" algn="l">
              <a:spcBef>
                <a:spcPts val="0"/>
              </a:spcBef>
              <a:spcAft>
                <a:spcPts val="0"/>
              </a:spcAft>
              <a:buSzPts val="1100"/>
              <a:buChar char="○"/>
            </a:pPr>
            <a:r>
              <a:rPr lang="en"/>
              <a:t>Deployed using Wordpress</a:t>
            </a:r>
            <a:endParaRPr/>
          </a:p>
        </p:txBody>
      </p:sp>
      <p:pic>
        <p:nvPicPr>
          <p:cNvPr id="203" name="Google Shape;203;p27"/>
          <p:cNvPicPr preferRelativeResize="0"/>
          <p:nvPr/>
        </p:nvPicPr>
        <p:blipFill>
          <a:blip r:embed="rId3">
            <a:alphaModFix/>
          </a:blip>
          <a:stretch>
            <a:fillRect/>
          </a:stretch>
        </p:blipFill>
        <p:spPr>
          <a:xfrm>
            <a:off x="1337775" y="2802075"/>
            <a:ext cx="6146852" cy="2203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Automatic Snapshot Option - Lightsail</a:t>
            </a:r>
            <a:endParaRPr/>
          </a:p>
        </p:txBody>
      </p:sp>
      <p:sp>
        <p:nvSpPr>
          <p:cNvPr id="209" name="Google Shape;209;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Can be used for data recovery or data backup</a:t>
            </a:r>
            <a:endParaRPr/>
          </a:p>
          <a:p>
            <a:pPr indent="-311150" lvl="0" marL="457200" rtl="0" algn="l">
              <a:spcBef>
                <a:spcPts val="0"/>
              </a:spcBef>
              <a:spcAft>
                <a:spcPts val="0"/>
              </a:spcAft>
              <a:buSzPts val="1300"/>
              <a:buChar char="●"/>
            </a:pPr>
            <a:r>
              <a:rPr lang="en"/>
              <a:t>Costed extra money for snapshot storage</a:t>
            </a:r>
            <a:endParaRPr/>
          </a:p>
        </p:txBody>
      </p:sp>
      <p:pic>
        <p:nvPicPr>
          <p:cNvPr id="210" name="Google Shape;210;p28"/>
          <p:cNvPicPr preferRelativeResize="0"/>
          <p:nvPr/>
        </p:nvPicPr>
        <p:blipFill>
          <a:blip r:embed="rId3">
            <a:alphaModFix/>
          </a:blip>
          <a:stretch>
            <a:fillRect/>
          </a:stretch>
        </p:blipFill>
        <p:spPr>
          <a:xfrm>
            <a:off x="2148125" y="2692300"/>
            <a:ext cx="5046882" cy="245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WordPress: Jetpack Security Plugin</a:t>
            </a:r>
            <a:endParaRPr/>
          </a:p>
        </p:txBody>
      </p:sp>
      <p:pic>
        <p:nvPicPr>
          <p:cNvPr id="216" name="Google Shape;216;p29"/>
          <p:cNvPicPr preferRelativeResize="0"/>
          <p:nvPr/>
        </p:nvPicPr>
        <p:blipFill>
          <a:blip r:embed="rId3">
            <a:alphaModFix/>
          </a:blip>
          <a:stretch>
            <a:fillRect/>
          </a:stretch>
        </p:blipFill>
        <p:spPr>
          <a:xfrm>
            <a:off x="4141666" y="2648796"/>
            <a:ext cx="4200279" cy="1519250"/>
          </a:xfrm>
          <a:prstGeom prst="rect">
            <a:avLst/>
          </a:prstGeom>
          <a:noFill/>
          <a:ln>
            <a:noFill/>
          </a:ln>
        </p:spPr>
      </p:pic>
      <p:pic>
        <p:nvPicPr>
          <p:cNvPr id="217" name="Google Shape;217;p29"/>
          <p:cNvPicPr preferRelativeResize="0"/>
          <p:nvPr/>
        </p:nvPicPr>
        <p:blipFill>
          <a:blip r:embed="rId4">
            <a:alphaModFix/>
          </a:blip>
          <a:stretch>
            <a:fillRect/>
          </a:stretch>
        </p:blipFill>
        <p:spPr>
          <a:xfrm>
            <a:off x="6923375" y="1774125"/>
            <a:ext cx="1861275" cy="2984850"/>
          </a:xfrm>
          <a:prstGeom prst="rect">
            <a:avLst/>
          </a:prstGeom>
          <a:noFill/>
          <a:ln>
            <a:noFill/>
          </a:ln>
        </p:spPr>
      </p:pic>
      <p:pic>
        <p:nvPicPr>
          <p:cNvPr id="218" name="Google Shape;218;p29"/>
          <p:cNvPicPr preferRelativeResize="0"/>
          <p:nvPr/>
        </p:nvPicPr>
        <p:blipFill>
          <a:blip r:embed="rId5">
            <a:alphaModFix/>
          </a:blip>
          <a:stretch>
            <a:fillRect/>
          </a:stretch>
        </p:blipFill>
        <p:spPr>
          <a:xfrm>
            <a:off x="179950" y="1916000"/>
            <a:ext cx="3658975" cy="2984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Counter Back-End Attacks Strategy</a:t>
            </a:r>
            <a:endParaRPr/>
          </a:p>
        </p:txBody>
      </p:sp>
      <p:sp>
        <p:nvSpPr>
          <p:cNvPr id="224" name="Google Shape;224;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
              <a:t>Firewall and WAF</a:t>
            </a:r>
            <a:endParaRPr/>
          </a:p>
          <a:p>
            <a:pPr indent="-311150" lvl="0" marL="457200" rtl="0" algn="l">
              <a:lnSpc>
                <a:spcPct val="100000"/>
              </a:lnSpc>
              <a:spcBef>
                <a:spcPts val="0"/>
              </a:spcBef>
              <a:spcAft>
                <a:spcPts val="0"/>
              </a:spcAft>
              <a:buSzPts val="1300"/>
              <a:buChar char="●"/>
            </a:pPr>
            <a:r>
              <a:rPr lang="en"/>
              <a:t>Strong Authentication for users and admin</a:t>
            </a:r>
            <a:endParaRPr/>
          </a:p>
          <a:p>
            <a:pPr indent="-311150" lvl="0" marL="457200" rtl="0" algn="l">
              <a:lnSpc>
                <a:spcPct val="100000"/>
              </a:lnSpc>
              <a:spcBef>
                <a:spcPts val="0"/>
              </a:spcBef>
              <a:spcAft>
                <a:spcPts val="0"/>
              </a:spcAft>
              <a:buSzPts val="1300"/>
              <a:buChar char="●"/>
            </a:pPr>
            <a:r>
              <a:rPr lang="en"/>
              <a:t>Cloudflare threat protection</a:t>
            </a:r>
            <a:endParaRPr/>
          </a:p>
          <a:p>
            <a:pPr indent="-311150" lvl="0" marL="457200" rtl="0" algn="l">
              <a:lnSpc>
                <a:spcPct val="100000"/>
              </a:lnSpc>
              <a:spcBef>
                <a:spcPts val="0"/>
              </a:spcBef>
              <a:spcAft>
                <a:spcPts val="0"/>
              </a:spcAft>
              <a:buSzPts val="1300"/>
              <a:buChar char="●"/>
            </a:pPr>
            <a:r>
              <a:rPr lang="en"/>
              <a:t>Encryption in transit or at rest </a:t>
            </a:r>
            <a:endParaRPr/>
          </a:p>
          <a:p>
            <a:pPr indent="-298450" lvl="1" marL="914400" rtl="0" algn="l">
              <a:lnSpc>
                <a:spcPct val="100000"/>
              </a:lnSpc>
              <a:spcBef>
                <a:spcPts val="0"/>
              </a:spcBef>
              <a:spcAft>
                <a:spcPts val="0"/>
              </a:spcAft>
              <a:buSzPts val="1100"/>
              <a:buChar char="○"/>
            </a:pPr>
            <a:r>
              <a:rPr lang="en"/>
              <a:t>Whole Database Encryption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Alarm Events</a:t>
            </a:r>
            <a:endParaRPr/>
          </a:p>
        </p:txBody>
      </p:sp>
      <p:sp>
        <p:nvSpPr>
          <p:cNvPr id="230" name="Google Shape;23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Alarms set for Incoming network traffic, CPU Utilization, Instance Status</a:t>
            </a:r>
            <a:endParaRPr/>
          </a:p>
          <a:p>
            <a:pPr indent="-311150" lvl="0" marL="457200" rtl="0" algn="l">
              <a:spcBef>
                <a:spcPts val="0"/>
              </a:spcBef>
              <a:spcAft>
                <a:spcPts val="0"/>
              </a:spcAft>
              <a:buSzPts val="1300"/>
              <a:buChar char="●"/>
            </a:pPr>
            <a:r>
              <a:rPr lang="en"/>
              <a:t>Notified by email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E-Commerce Website for SneakerHeads</a:t>
            </a:r>
            <a:endParaRPr/>
          </a:p>
          <a:p>
            <a:pPr indent="-311150" lvl="0" marL="457200" rtl="0" algn="l">
              <a:spcBef>
                <a:spcPts val="0"/>
              </a:spcBef>
              <a:spcAft>
                <a:spcPts val="0"/>
              </a:spcAft>
              <a:buSzPts val="1300"/>
              <a:buChar char="●"/>
            </a:pPr>
            <a:r>
              <a:rPr lang="en"/>
              <a:t>Prioritize User Experience</a:t>
            </a:r>
            <a:endParaRPr/>
          </a:p>
          <a:p>
            <a:pPr indent="-311150" lvl="0" marL="457200" rtl="0" algn="l">
              <a:spcBef>
                <a:spcPts val="0"/>
              </a:spcBef>
              <a:spcAft>
                <a:spcPts val="0"/>
              </a:spcAft>
              <a:buSzPts val="1300"/>
              <a:buChar char="●"/>
            </a:pPr>
            <a:r>
              <a:rPr lang="en"/>
              <a:t>Stripe with Google pay option</a:t>
            </a:r>
            <a:r>
              <a:rPr lang="en"/>
              <a:t> as Payment Method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CPU Utilization Alarm </a:t>
            </a:r>
            <a:endParaRPr/>
          </a:p>
        </p:txBody>
      </p:sp>
      <p:pic>
        <p:nvPicPr>
          <p:cNvPr id="236" name="Google Shape;236;p32"/>
          <p:cNvPicPr preferRelativeResize="0"/>
          <p:nvPr/>
        </p:nvPicPr>
        <p:blipFill>
          <a:blip r:embed="rId3">
            <a:alphaModFix/>
          </a:blip>
          <a:stretch>
            <a:fillRect/>
          </a:stretch>
        </p:blipFill>
        <p:spPr>
          <a:xfrm>
            <a:off x="152400" y="2006250"/>
            <a:ext cx="3971476" cy="2984850"/>
          </a:xfrm>
          <a:prstGeom prst="rect">
            <a:avLst/>
          </a:prstGeom>
          <a:noFill/>
          <a:ln>
            <a:noFill/>
          </a:ln>
        </p:spPr>
      </p:pic>
      <p:pic>
        <p:nvPicPr>
          <p:cNvPr id="237" name="Google Shape;237;p32"/>
          <p:cNvPicPr preferRelativeResize="0"/>
          <p:nvPr/>
        </p:nvPicPr>
        <p:blipFill>
          <a:blip r:embed="rId4">
            <a:alphaModFix/>
          </a:blip>
          <a:stretch>
            <a:fillRect/>
          </a:stretch>
        </p:blipFill>
        <p:spPr>
          <a:xfrm>
            <a:off x="4520401" y="2006250"/>
            <a:ext cx="3897750"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Alarm Notification- CPU Utilization</a:t>
            </a:r>
            <a:endParaRPr/>
          </a:p>
        </p:txBody>
      </p:sp>
      <p:pic>
        <p:nvPicPr>
          <p:cNvPr id="243" name="Google Shape;243;p33"/>
          <p:cNvPicPr preferRelativeResize="0"/>
          <p:nvPr/>
        </p:nvPicPr>
        <p:blipFill>
          <a:blip r:embed="rId3">
            <a:alphaModFix/>
          </a:blip>
          <a:stretch>
            <a:fillRect/>
          </a:stretch>
        </p:blipFill>
        <p:spPr>
          <a:xfrm>
            <a:off x="1673200" y="1949625"/>
            <a:ext cx="5801198"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Incoming Network Traffic Alarm</a:t>
            </a:r>
            <a:endParaRPr/>
          </a:p>
        </p:txBody>
      </p:sp>
      <p:pic>
        <p:nvPicPr>
          <p:cNvPr id="249" name="Google Shape;249;p34"/>
          <p:cNvPicPr preferRelativeResize="0"/>
          <p:nvPr/>
        </p:nvPicPr>
        <p:blipFill>
          <a:blip r:embed="rId3">
            <a:alphaModFix/>
          </a:blip>
          <a:stretch>
            <a:fillRect/>
          </a:stretch>
        </p:blipFill>
        <p:spPr>
          <a:xfrm>
            <a:off x="4930900" y="2006250"/>
            <a:ext cx="3487251" cy="2984850"/>
          </a:xfrm>
          <a:prstGeom prst="rect">
            <a:avLst/>
          </a:prstGeom>
          <a:noFill/>
          <a:ln>
            <a:noFill/>
          </a:ln>
        </p:spPr>
      </p:pic>
      <p:pic>
        <p:nvPicPr>
          <p:cNvPr id="250" name="Google Shape;250;p34"/>
          <p:cNvPicPr preferRelativeResize="0"/>
          <p:nvPr/>
        </p:nvPicPr>
        <p:blipFill>
          <a:blip r:embed="rId4">
            <a:alphaModFix/>
          </a:blip>
          <a:stretch>
            <a:fillRect/>
          </a:stretch>
        </p:blipFill>
        <p:spPr>
          <a:xfrm>
            <a:off x="729450" y="2006250"/>
            <a:ext cx="4138896"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Alarm Notification- Incoming Network Traffic</a:t>
            </a:r>
            <a:endParaRPr/>
          </a:p>
        </p:txBody>
      </p:sp>
      <p:pic>
        <p:nvPicPr>
          <p:cNvPr id="256" name="Google Shape;256;p35"/>
          <p:cNvPicPr preferRelativeResize="0"/>
          <p:nvPr/>
        </p:nvPicPr>
        <p:blipFill>
          <a:blip r:embed="rId3">
            <a:alphaModFix/>
          </a:blip>
          <a:stretch>
            <a:fillRect/>
          </a:stretch>
        </p:blipFill>
        <p:spPr>
          <a:xfrm>
            <a:off x="1891838" y="1994925"/>
            <a:ext cx="5360318" cy="29848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Instance Status Check Alarm</a:t>
            </a:r>
            <a:endParaRPr/>
          </a:p>
        </p:txBody>
      </p:sp>
      <p:pic>
        <p:nvPicPr>
          <p:cNvPr id="262" name="Google Shape;262;p36"/>
          <p:cNvPicPr preferRelativeResize="0"/>
          <p:nvPr/>
        </p:nvPicPr>
        <p:blipFill>
          <a:blip r:embed="rId3">
            <a:alphaModFix/>
          </a:blip>
          <a:stretch>
            <a:fillRect/>
          </a:stretch>
        </p:blipFill>
        <p:spPr>
          <a:xfrm>
            <a:off x="152400" y="2006250"/>
            <a:ext cx="4216926" cy="2984850"/>
          </a:xfrm>
          <a:prstGeom prst="rect">
            <a:avLst/>
          </a:prstGeom>
          <a:noFill/>
          <a:ln>
            <a:noFill/>
          </a:ln>
        </p:spPr>
      </p:pic>
      <p:pic>
        <p:nvPicPr>
          <p:cNvPr id="263" name="Google Shape;263;p36"/>
          <p:cNvPicPr preferRelativeResize="0"/>
          <p:nvPr/>
        </p:nvPicPr>
        <p:blipFill>
          <a:blip r:embed="rId4">
            <a:alphaModFix/>
          </a:blip>
          <a:stretch>
            <a:fillRect/>
          </a:stretch>
        </p:blipFill>
        <p:spPr>
          <a:xfrm>
            <a:off x="4661801" y="2006250"/>
            <a:ext cx="3756358"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Alarm Notification- Instance Status</a:t>
            </a:r>
            <a:endParaRPr/>
          </a:p>
        </p:txBody>
      </p:sp>
      <p:pic>
        <p:nvPicPr>
          <p:cNvPr id="269" name="Google Shape;269;p37"/>
          <p:cNvPicPr preferRelativeResize="0"/>
          <p:nvPr/>
        </p:nvPicPr>
        <p:blipFill>
          <a:blip r:embed="rId3">
            <a:alphaModFix/>
          </a:blip>
          <a:stretch>
            <a:fillRect/>
          </a:stretch>
        </p:blipFill>
        <p:spPr>
          <a:xfrm>
            <a:off x="1726875" y="1983600"/>
            <a:ext cx="5690241" cy="2984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 Cloudflare</a:t>
            </a:r>
            <a:endParaRPr/>
          </a:p>
        </p:txBody>
      </p:sp>
      <p:sp>
        <p:nvSpPr>
          <p:cNvPr id="275" name="Google Shape;275;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6" name="Google Shape;276;p38"/>
          <p:cNvPicPr preferRelativeResize="0"/>
          <p:nvPr/>
        </p:nvPicPr>
        <p:blipFill>
          <a:blip r:embed="rId3">
            <a:alphaModFix/>
          </a:blip>
          <a:stretch>
            <a:fillRect/>
          </a:stretch>
        </p:blipFill>
        <p:spPr>
          <a:xfrm>
            <a:off x="283200" y="1990025"/>
            <a:ext cx="5817499" cy="3153474"/>
          </a:xfrm>
          <a:prstGeom prst="rect">
            <a:avLst/>
          </a:prstGeom>
          <a:noFill/>
          <a:ln>
            <a:noFill/>
          </a:ln>
        </p:spPr>
      </p:pic>
      <p:pic>
        <p:nvPicPr>
          <p:cNvPr id="277" name="Google Shape;277;p38"/>
          <p:cNvPicPr preferRelativeResize="0"/>
          <p:nvPr/>
        </p:nvPicPr>
        <p:blipFill>
          <a:blip r:embed="rId4">
            <a:alphaModFix/>
          </a:blip>
          <a:stretch>
            <a:fillRect/>
          </a:stretch>
        </p:blipFill>
        <p:spPr>
          <a:xfrm>
            <a:off x="5084625" y="968505"/>
            <a:ext cx="3644901" cy="28833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Scaling Approach </a:t>
            </a:r>
            <a:endParaRPr/>
          </a:p>
          <a:p>
            <a:pPr indent="0" lvl="0" marL="0" rtl="0" algn="l">
              <a:spcBef>
                <a:spcPts val="0"/>
              </a:spcBef>
              <a:spcAft>
                <a:spcPts val="0"/>
              </a:spcAft>
              <a:buNone/>
            </a:pPr>
            <a:r>
              <a:t/>
            </a:r>
            <a:endParaRPr/>
          </a:p>
        </p:txBody>
      </p:sp>
      <p:sp>
        <p:nvSpPr>
          <p:cNvPr id="283" name="Google Shape;283;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Reactive Approach</a:t>
            </a:r>
            <a:endParaRPr/>
          </a:p>
          <a:p>
            <a:pPr indent="-311150" lvl="0" marL="457200" rtl="0" algn="l">
              <a:spcBef>
                <a:spcPts val="0"/>
              </a:spcBef>
              <a:spcAft>
                <a:spcPts val="0"/>
              </a:spcAft>
              <a:buSzPts val="1300"/>
              <a:buChar char="●"/>
            </a:pPr>
            <a:r>
              <a:rPr lang="en"/>
              <a:t>LightSail has option to </a:t>
            </a:r>
            <a:r>
              <a:rPr lang="en"/>
              <a:t>launch</a:t>
            </a:r>
            <a:r>
              <a:rPr lang="en"/>
              <a:t> load balance instances</a:t>
            </a:r>
            <a:endParaRPr/>
          </a:p>
          <a:p>
            <a:pPr indent="-311150" lvl="0" marL="457200" rtl="0" algn="l">
              <a:spcBef>
                <a:spcPts val="0"/>
              </a:spcBef>
              <a:spcAft>
                <a:spcPts val="0"/>
              </a:spcAft>
              <a:buSzPts val="1300"/>
              <a:buChar char="●"/>
            </a:pPr>
            <a:r>
              <a:rPr lang="en"/>
              <a:t>18$/month to use load balancers</a:t>
            </a:r>
            <a:endParaRPr/>
          </a:p>
          <a:p>
            <a:pPr indent="-311150" lvl="0" marL="457200" rtl="0" algn="l">
              <a:spcBef>
                <a:spcPts val="0"/>
              </a:spcBef>
              <a:spcAft>
                <a:spcPts val="0"/>
              </a:spcAft>
              <a:buSzPts val="1300"/>
              <a:buChar char="●"/>
            </a:pPr>
            <a:r>
              <a:rPr lang="en"/>
              <a:t>Autoscale our load balancers based off our alarms</a:t>
            </a:r>
            <a:endParaRPr/>
          </a:p>
          <a:p>
            <a:pPr indent="-311150" lvl="0" marL="457200" rtl="0" algn="l">
              <a:spcBef>
                <a:spcPts val="0"/>
              </a:spcBef>
              <a:spcAft>
                <a:spcPts val="0"/>
              </a:spcAft>
              <a:buSzPts val="1300"/>
              <a:buChar char="●"/>
            </a:pPr>
            <a:r>
              <a:rPr lang="en"/>
              <a:t>Use of </a:t>
            </a:r>
            <a:r>
              <a:rPr lang="en"/>
              <a:t>Availability</a:t>
            </a:r>
            <a:r>
              <a:rPr lang="en"/>
              <a:t> Zones</a:t>
            </a:r>
            <a:endParaRPr/>
          </a:p>
          <a:p>
            <a:pPr indent="-311150" lvl="0" marL="457200" rtl="0" algn="l">
              <a:spcBef>
                <a:spcPts val="0"/>
              </a:spcBef>
              <a:spcAft>
                <a:spcPts val="0"/>
              </a:spcAft>
              <a:buSzPts val="1300"/>
              <a:buChar char="●"/>
            </a:pPr>
            <a:r>
              <a:rPr lang="en"/>
              <a:t>AWS Macie </a:t>
            </a:r>
            <a:endParaRPr/>
          </a:p>
          <a:p>
            <a:pPr indent="0" lvl="0" marL="45720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Approach</a:t>
            </a:r>
            <a:endParaRPr/>
          </a:p>
        </p:txBody>
      </p:sp>
      <p:pic>
        <p:nvPicPr>
          <p:cNvPr id="289" name="Google Shape;289;p40"/>
          <p:cNvPicPr preferRelativeResize="0"/>
          <p:nvPr/>
        </p:nvPicPr>
        <p:blipFill>
          <a:blip r:embed="rId3">
            <a:alphaModFix/>
          </a:blip>
          <a:stretch>
            <a:fillRect/>
          </a:stretch>
        </p:blipFill>
        <p:spPr>
          <a:xfrm>
            <a:off x="1713900" y="1912725"/>
            <a:ext cx="5390126" cy="30056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Termination Policies</a:t>
            </a:r>
            <a:endParaRPr/>
          </a:p>
        </p:txBody>
      </p:sp>
      <p:sp>
        <p:nvSpPr>
          <p:cNvPr id="295" name="Google Shape;295;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
                <a:solidFill>
                  <a:schemeClr val="dk2"/>
                </a:solidFill>
                <a:highlight>
                  <a:srgbClr val="FFFFFF"/>
                </a:highlight>
              </a:rPr>
              <a:t>Longest running instance </a:t>
            </a:r>
            <a:endParaRPr>
              <a:solidFill>
                <a:schemeClr val="dk2"/>
              </a:solidFill>
              <a:highlight>
                <a:srgbClr val="FFFFFF"/>
              </a:highlight>
            </a:endParaRPr>
          </a:p>
          <a:p>
            <a:pPr indent="-311150" lvl="0" marL="457200" rtl="0" algn="l">
              <a:spcBef>
                <a:spcPts val="0"/>
              </a:spcBef>
              <a:spcAft>
                <a:spcPts val="0"/>
              </a:spcAft>
              <a:buClr>
                <a:schemeClr val="dk2"/>
              </a:buClr>
              <a:buSzPts val="1300"/>
              <a:buChar char="●"/>
            </a:pPr>
            <a:r>
              <a:rPr lang="en">
                <a:solidFill>
                  <a:schemeClr val="dk2"/>
                </a:solidFill>
                <a:highlight>
                  <a:srgbClr val="FFFFFF"/>
                </a:highlight>
              </a:rPr>
              <a:t>Oldest launch configuration</a:t>
            </a:r>
            <a:endParaRPr>
              <a:solidFill>
                <a:schemeClr val="dk2"/>
              </a:solidFill>
              <a:highlight>
                <a:srgbClr val="FFFFFF"/>
              </a:highlight>
            </a:endParaRPr>
          </a:p>
          <a:p>
            <a:pPr indent="-311150" lvl="0" marL="457200" rtl="0" algn="l">
              <a:spcBef>
                <a:spcPts val="0"/>
              </a:spcBef>
              <a:spcAft>
                <a:spcPts val="0"/>
              </a:spcAft>
              <a:buClr>
                <a:schemeClr val="dk2"/>
              </a:buClr>
              <a:buSzPts val="1300"/>
              <a:buChar char="●"/>
            </a:pPr>
            <a:r>
              <a:rPr lang="en">
                <a:solidFill>
                  <a:schemeClr val="dk2"/>
                </a:solidFill>
                <a:highlight>
                  <a:srgbClr val="FFFFFF"/>
                </a:highlight>
              </a:rPr>
              <a:t>Unhealthy Instances</a:t>
            </a:r>
            <a:endParaRPr>
              <a:solidFill>
                <a:schemeClr val="dk2"/>
              </a:solidFill>
              <a:highlight>
                <a:srgbClr val="FFFFFF"/>
              </a:highlight>
            </a:endParaRPr>
          </a:p>
          <a:p>
            <a:pPr indent="-311150" lvl="0" marL="457200" rtl="0" algn="l">
              <a:spcBef>
                <a:spcPts val="0"/>
              </a:spcBef>
              <a:spcAft>
                <a:spcPts val="0"/>
              </a:spcAft>
              <a:buClr>
                <a:schemeClr val="dk2"/>
              </a:buClr>
              <a:buSzPts val="1300"/>
              <a:buChar char="●"/>
            </a:pPr>
            <a:r>
              <a:rPr lang="en">
                <a:solidFill>
                  <a:schemeClr val="dk2"/>
                </a:solidFill>
                <a:highlight>
                  <a:srgbClr val="FFFFFF"/>
                </a:highlight>
              </a:rPr>
              <a:t>Closest to full billing hour</a:t>
            </a:r>
            <a:endParaRPr>
              <a:solidFill>
                <a:schemeClr val="dk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 Case Diagram</a:t>
            </a:r>
            <a:endParaRPr/>
          </a:p>
        </p:txBody>
      </p:sp>
      <p:pic>
        <p:nvPicPr>
          <p:cNvPr id="99" name="Google Shape;99;p15"/>
          <p:cNvPicPr preferRelativeResize="0"/>
          <p:nvPr/>
        </p:nvPicPr>
        <p:blipFill>
          <a:blip r:embed="rId3">
            <a:alphaModFix/>
          </a:blip>
          <a:stretch>
            <a:fillRect/>
          </a:stretch>
        </p:blipFill>
        <p:spPr>
          <a:xfrm>
            <a:off x="2219226" y="1853850"/>
            <a:ext cx="4709136" cy="3038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Encryption</a:t>
            </a:r>
            <a:endParaRPr/>
          </a:p>
        </p:txBody>
      </p:sp>
      <p:sp>
        <p:nvSpPr>
          <p:cNvPr id="301" name="Google Shape;301;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Approach: Whole Database Approach</a:t>
            </a:r>
            <a:endParaRPr/>
          </a:p>
          <a:p>
            <a:pPr indent="0" lvl="0" marL="0" rtl="0" algn="l">
              <a:spcBef>
                <a:spcPts val="1200"/>
              </a:spcBef>
              <a:spcAft>
                <a:spcPts val="0"/>
              </a:spcAft>
              <a:buNone/>
            </a:pPr>
            <a:r>
              <a:rPr lang="en"/>
              <a:t>Reason for this approach: </a:t>
            </a:r>
            <a:endParaRPr/>
          </a:p>
          <a:p>
            <a:pPr indent="0" lvl="0" marL="0" rtl="0" algn="l">
              <a:spcBef>
                <a:spcPts val="1200"/>
              </a:spcBef>
              <a:spcAft>
                <a:spcPts val="0"/>
              </a:spcAft>
              <a:buNone/>
            </a:pPr>
            <a:r>
              <a:rPr lang="en"/>
              <a:t>-Simplest to implement</a:t>
            </a:r>
            <a:endParaRPr/>
          </a:p>
          <a:p>
            <a:pPr indent="0" lvl="0" marL="0" rtl="0" algn="l">
              <a:spcBef>
                <a:spcPts val="1200"/>
              </a:spcBef>
              <a:spcAft>
                <a:spcPts val="0"/>
              </a:spcAft>
              <a:buNone/>
            </a:pPr>
            <a:r>
              <a:rPr lang="en"/>
              <a:t>- </a:t>
            </a:r>
            <a:r>
              <a:rPr lang="en" sz="1400">
                <a:solidFill>
                  <a:schemeClr val="dk1"/>
                </a:solidFill>
                <a:highlight>
                  <a:srgbClr val="FFFFFF"/>
                </a:highlight>
              </a:rPr>
              <a:t>Prevents the database from being attached to an</a:t>
            </a:r>
            <a:r>
              <a:rPr lang="en" sz="1100">
                <a:solidFill>
                  <a:schemeClr val="dk1"/>
                </a:solidFill>
              </a:rPr>
              <a:t> </a:t>
            </a:r>
            <a:r>
              <a:rPr lang="en" sz="1400">
                <a:solidFill>
                  <a:schemeClr val="dk1"/>
                </a:solidFill>
                <a:highlight>
                  <a:srgbClr val="FFFFFF"/>
                </a:highlight>
              </a:rPr>
              <a:t>unauthorized instance of SQL Server.</a:t>
            </a:r>
            <a:endParaRPr sz="1400">
              <a:solidFill>
                <a:schemeClr val="dk1"/>
              </a:solidFill>
              <a:highlight>
                <a:srgbClr val="FFFFFF"/>
              </a:highlight>
            </a:endParaRPr>
          </a:p>
          <a:p>
            <a:pPr indent="0" lvl="0" marL="0" rtl="0" algn="l">
              <a:spcBef>
                <a:spcPts val="1200"/>
              </a:spcBef>
              <a:spcAft>
                <a:spcPts val="0"/>
              </a:spcAft>
              <a:buNone/>
            </a:pPr>
            <a:r>
              <a:rPr lang="en" sz="1400">
                <a:solidFill>
                  <a:schemeClr val="dk1"/>
                </a:solidFill>
                <a:highlight>
                  <a:srgbClr val="FFFFFF"/>
                </a:highlight>
              </a:rPr>
              <a:t>- Protects ALL information in a database including schema, stored procedures, all data points</a:t>
            </a:r>
            <a:endParaRPr sz="1400">
              <a:solidFill>
                <a:schemeClr val="dk1"/>
              </a:solidFill>
              <a:highlight>
                <a:srgbClr val="FFFFFF"/>
              </a:highlight>
            </a:endParaRPr>
          </a:p>
          <a:p>
            <a:pPr indent="0" lvl="0" marL="0" rtl="0" algn="l">
              <a:spcBef>
                <a:spcPts val="1200"/>
              </a:spcBef>
              <a:spcAft>
                <a:spcPts val="0"/>
              </a:spcAft>
              <a:buNone/>
            </a:pPr>
            <a:r>
              <a:t/>
            </a:r>
            <a:endParaRPr sz="1400">
              <a:solidFill>
                <a:schemeClr val="dk1"/>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Encryption</a:t>
            </a:r>
            <a:endParaRPr/>
          </a:p>
        </p:txBody>
      </p:sp>
      <p:sp>
        <p:nvSpPr>
          <p:cNvPr id="307" name="Google Shape;307;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Transparent</a:t>
            </a:r>
            <a:r>
              <a:rPr lang="en"/>
              <a:t> Data Encryption (TDE)</a:t>
            </a:r>
            <a:endParaRPr/>
          </a:p>
          <a:p>
            <a:pPr indent="-311150" lvl="0" marL="457200" rtl="0" algn="l">
              <a:spcBef>
                <a:spcPts val="0"/>
              </a:spcBef>
              <a:spcAft>
                <a:spcPts val="0"/>
              </a:spcAft>
              <a:buSzPts val="1300"/>
              <a:buChar char="-"/>
            </a:pPr>
            <a:r>
              <a:rPr lang="en"/>
              <a:t>Encrypts</a:t>
            </a:r>
            <a:r>
              <a:rPr lang="en"/>
              <a:t> “Data at rest” or data that is not in transit (user email and name) </a:t>
            </a:r>
            <a:endParaRPr/>
          </a:p>
          <a:p>
            <a:pPr indent="-311150" lvl="0" marL="457200" rtl="0" algn="l">
              <a:spcBef>
                <a:spcPts val="0"/>
              </a:spcBef>
              <a:spcAft>
                <a:spcPts val="0"/>
              </a:spcAft>
              <a:buSzPts val="1300"/>
              <a:buChar char="-"/>
            </a:pPr>
            <a:r>
              <a:rPr lang="en"/>
              <a:t>Encryption</a:t>
            </a:r>
            <a:r>
              <a:rPr lang="en"/>
              <a:t> key is needed to </a:t>
            </a:r>
            <a:r>
              <a:rPr lang="en"/>
              <a:t>encrypt</a:t>
            </a:r>
            <a:r>
              <a:rPr lang="en"/>
              <a:t> the entire database at the file level. </a:t>
            </a:r>
            <a:endParaRPr/>
          </a:p>
          <a:p>
            <a:pPr indent="-311150" lvl="0" marL="457200" rtl="0" algn="l">
              <a:spcBef>
                <a:spcPts val="0"/>
              </a:spcBef>
              <a:spcAft>
                <a:spcPts val="0"/>
              </a:spcAft>
              <a:buSzPts val="1300"/>
              <a:buChar char="-"/>
            </a:pPr>
            <a:r>
              <a:rPr lang="en"/>
              <a:t>Even if the data is compromised, only authorized users are allowed to </a:t>
            </a:r>
            <a:r>
              <a:rPr lang="en"/>
              <a:t>decrypt</a:t>
            </a:r>
            <a:r>
              <a:rPr lang="en"/>
              <a:t> the data.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Security</a:t>
            </a:r>
            <a:endParaRPr/>
          </a:p>
        </p:txBody>
      </p:sp>
      <p:sp>
        <p:nvSpPr>
          <p:cNvPr id="313" name="Google Shape;313;p44"/>
          <p:cNvSpPr txBox="1"/>
          <p:nvPr>
            <p:ph idx="1" type="body"/>
          </p:nvPr>
        </p:nvSpPr>
        <p:spPr>
          <a:xfrm>
            <a:off x="729450" y="2078875"/>
            <a:ext cx="39873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OAuth</a:t>
            </a:r>
            <a:endParaRPr/>
          </a:p>
          <a:p>
            <a:pPr indent="-298450" lvl="1" marL="914400" rtl="0" algn="l">
              <a:spcBef>
                <a:spcPts val="0"/>
              </a:spcBef>
              <a:spcAft>
                <a:spcPts val="0"/>
              </a:spcAft>
              <a:buSzPts val="1100"/>
              <a:buChar char="-"/>
            </a:pPr>
            <a:r>
              <a:rPr lang="en"/>
              <a:t>Cloudflare Access</a:t>
            </a:r>
            <a:endParaRPr/>
          </a:p>
          <a:p>
            <a:pPr indent="-298450" lvl="2" marL="1371600" rtl="0" algn="l">
              <a:spcBef>
                <a:spcPts val="0"/>
              </a:spcBef>
              <a:spcAft>
                <a:spcPts val="0"/>
              </a:spcAft>
              <a:buSzPts val="1100"/>
              <a:buChar char="-"/>
            </a:pPr>
            <a:r>
              <a:rPr lang="en"/>
              <a:t>Allows users to authenticate with SSO</a:t>
            </a:r>
            <a:endParaRPr/>
          </a:p>
          <a:p>
            <a:pPr indent="-298450" lvl="2" marL="1371600" rtl="0" algn="l">
              <a:spcBef>
                <a:spcPts val="0"/>
              </a:spcBef>
              <a:spcAft>
                <a:spcPts val="0"/>
              </a:spcAft>
              <a:buSzPts val="1100"/>
              <a:buChar char="-"/>
            </a:pPr>
            <a:r>
              <a:rPr lang="en"/>
              <a:t>Can set up policies and rules to allow who can and cannot access site based on user identity, network attributes, and device posture</a:t>
            </a:r>
            <a:endParaRPr/>
          </a:p>
          <a:p>
            <a:pPr indent="0" lvl="0" marL="1371600" rtl="0" algn="l">
              <a:spcBef>
                <a:spcPts val="1200"/>
              </a:spcBef>
              <a:spcAft>
                <a:spcPts val="0"/>
              </a:spcAft>
              <a:buNone/>
            </a:pPr>
            <a:r>
              <a:t/>
            </a:r>
            <a:endParaRPr/>
          </a:p>
          <a:p>
            <a:pPr indent="0" lvl="0" marL="1371600" rtl="0" algn="l">
              <a:spcBef>
                <a:spcPts val="1200"/>
              </a:spcBef>
              <a:spcAft>
                <a:spcPts val="1200"/>
              </a:spcAft>
              <a:buNone/>
            </a:pPr>
            <a:r>
              <a:t/>
            </a:r>
            <a:endParaRPr/>
          </a:p>
        </p:txBody>
      </p:sp>
      <p:pic>
        <p:nvPicPr>
          <p:cNvPr id="314" name="Google Shape;314;p44"/>
          <p:cNvPicPr preferRelativeResize="0"/>
          <p:nvPr/>
        </p:nvPicPr>
        <p:blipFill>
          <a:blip r:embed="rId3">
            <a:alphaModFix/>
          </a:blip>
          <a:stretch>
            <a:fillRect/>
          </a:stretch>
        </p:blipFill>
        <p:spPr>
          <a:xfrm>
            <a:off x="5275551" y="1865888"/>
            <a:ext cx="2898525" cy="2687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Security </a:t>
            </a:r>
            <a:endParaRPr/>
          </a:p>
        </p:txBody>
      </p:sp>
      <p:sp>
        <p:nvSpPr>
          <p:cNvPr id="320" name="Google Shape;320;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SSL - Cloudflare</a:t>
            </a:r>
            <a:endParaRPr/>
          </a:p>
          <a:p>
            <a:pPr indent="-298450" lvl="1" marL="914400" rtl="0" algn="l">
              <a:spcBef>
                <a:spcPts val="0"/>
              </a:spcBef>
              <a:spcAft>
                <a:spcPts val="0"/>
              </a:spcAft>
              <a:buSzPts val="1100"/>
              <a:buChar char="○"/>
            </a:pPr>
            <a:r>
              <a:rPr lang="en"/>
              <a:t>Filters traffic</a:t>
            </a:r>
            <a:endParaRPr/>
          </a:p>
          <a:p>
            <a:pPr indent="-298450" lvl="2" marL="1371600" rtl="0" algn="l">
              <a:spcBef>
                <a:spcPts val="0"/>
              </a:spcBef>
              <a:spcAft>
                <a:spcPts val="0"/>
              </a:spcAft>
              <a:buSzPts val="1100"/>
              <a:buChar char="■"/>
            </a:pPr>
            <a:r>
              <a:rPr lang="en"/>
              <a:t>Had to change nameservers </a:t>
            </a:r>
            <a:endParaRPr/>
          </a:p>
          <a:p>
            <a:pPr indent="0" lvl="0" marL="457200" rtl="0" algn="l">
              <a:spcBef>
                <a:spcPts val="1200"/>
              </a:spcBef>
              <a:spcAft>
                <a:spcPts val="0"/>
              </a:spcAft>
              <a:buNone/>
            </a:pPr>
            <a:r>
              <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321" name="Google Shape;321;p45"/>
          <p:cNvPicPr preferRelativeResize="0"/>
          <p:nvPr/>
        </p:nvPicPr>
        <p:blipFill>
          <a:blip r:embed="rId3">
            <a:alphaModFix/>
          </a:blip>
          <a:stretch>
            <a:fillRect/>
          </a:stretch>
        </p:blipFill>
        <p:spPr>
          <a:xfrm>
            <a:off x="4671550" y="474175"/>
            <a:ext cx="4472450" cy="2432550"/>
          </a:xfrm>
          <a:prstGeom prst="rect">
            <a:avLst/>
          </a:prstGeom>
          <a:noFill/>
          <a:ln>
            <a:noFill/>
          </a:ln>
        </p:spPr>
      </p:pic>
      <p:pic>
        <p:nvPicPr>
          <p:cNvPr id="322" name="Google Shape;322;p45"/>
          <p:cNvPicPr preferRelativeResize="0"/>
          <p:nvPr/>
        </p:nvPicPr>
        <p:blipFill>
          <a:blip r:embed="rId4">
            <a:alphaModFix/>
          </a:blip>
          <a:stretch>
            <a:fillRect/>
          </a:stretch>
        </p:blipFill>
        <p:spPr>
          <a:xfrm>
            <a:off x="399625" y="3249399"/>
            <a:ext cx="4796776" cy="1762626"/>
          </a:xfrm>
          <a:prstGeom prst="rect">
            <a:avLst/>
          </a:prstGeom>
          <a:noFill/>
          <a:ln>
            <a:noFill/>
          </a:ln>
        </p:spPr>
      </p:pic>
      <p:pic>
        <p:nvPicPr>
          <p:cNvPr id="323" name="Google Shape;323;p45"/>
          <p:cNvPicPr preferRelativeResize="0"/>
          <p:nvPr/>
        </p:nvPicPr>
        <p:blipFill>
          <a:blip r:embed="rId5">
            <a:alphaModFix/>
          </a:blip>
          <a:stretch>
            <a:fillRect/>
          </a:stretch>
        </p:blipFill>
        <p:spPr>
          <a:xfrm>
            <a:off x="4942675" y="2325750"/>
            <a:ext cx="4064099" cy="2432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Security</a:t>
            </a:r>
            <a:endParaRPr/>
          </a:p>
        </p:txBody>
      </p:sp>
      <p:pic>
        <p:nvPicPr>
          <p:cNvPr id="329" name="Google Shape;329;p46"/>
          <p:cNvPicPr preferRelativeResize="0"/>
          <p:nvPr/>
        </p:nvPicPr>
        <p:blipFill>
          <a:blip r:embed="rId3">
            <a:alphaModFix/>
          </a:blip>
          <a:stretch>
            <a:fillRect/>
          </a:stretch>
        </p:blipFill>
        <p:spPr>
          <a:xfrm>
            <a:off x="-1" y="2217250"/>
            <a:ext cx="4332723" cy="2743625"/>
          </a:xfrm>
          <a:prstGeom prst="rect">
            <a:avLst/>
          </a:prstGeom>
          <a:noFill/>
          <a:ln>
            <a:noFill/>
          </a:ln>
        </p:spPr>
      </p:pic>
      <p:pic>
        <p:nvPicPr>
          <p:cNvPr id="330" name="Google Shape;330;p46"/>
          <p:cNvPicPr preferRelativeResize="0"/>
          <p:nvPr/>
        </p:nvPicPr>
        <p:blipFill>
          <a:blip r:embed="rId4">
            <a:alphaModFix/>
          </a:blip>
          <a:stretch>
            <a:fillRect/>
          </a:stretch>
        </p:blipFill>
        <p:spPr>
          <a:xfrm>
            <a:off x="3862900" y="707425"/>
            <a:ext cx="5281102" cy="35433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Security</a:t>
            </a:r>
            <a:endParaRPr/>
          </a:p>
        </p:txBody>
      </p:sp>
      <p:pic>
        <p:nvPicPr>
          <p:cNvPr id="336" name="Google Shape;336;p47"/>
          <p:cNvPicPr preferRelativeResize="0"/>
          <p:nvPr/>
        </p:nvPicPr>
        <p:blipFill>
          <a:blip r:embed="rId3">
            <a:alphaModFix/>
          </a:blip>
          <a:stretch>
            <a:fillRect/>
          </a:stretch>
        </p:blipFill>
        <p:spPr>
          <a:xfrm>
            <a:off x="4099175" y="1853838"/>
            <a:ext cx="4559476" cy="2604700"/>
          </a:xfrm>
          <a:prstGeom prst="rect">
            <a:avLst/>
          </a:prstGeom>
          <a:noFill/>
          <a:ln>
            <a:noFill/>
          </a:ln>
        </p:spPr>
      </p:pic>
      <p:pic>
        <p:nvPicPr>
          <p:cNvPr id="337" name="Google Shape;337;p47"/>
          <p:cNvPicPr preferRelativeResize="0"/>
          <p:nvPr/>
        </p:nvPicPr>
        <p:blipFill>
          <a:blip r:embed="rId4">
            <a:alphaModFix/>
          </a:blip>
          <a:stretch>
            <a:fillRect/>
          </a:stretch>
        </p:blipFill>
        <p:spPr>
          <a:xfrm>
            <a:off x="472075" y="1853862"/>
            <a:ext cx="2424976" cy="3217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Demo</a:t>
            </a:r>
            <a:endParaRPr/>
          </a:p>
        </p:txBody>
      </p:sp>
      <p:sp>
        <p:nvSpPr>
          <p:cNvPr id="343" name="Google Shape;343;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https://shoetersfashion.com/</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p:nvPr/>
        </p:nvSpPr>
        <p:spPr>
          <a:xfrm>
            <a:off x="4840750" y="1333800"/>
            <a:ext cx="3980100" cy="3715500"/>
          </a:xfrm>
          <a:prstGeom prst="rect">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ph type="title"/>
          </p:nvPr>
        </p:nvSpPr>
        <p:spPr>
          <a:xfrm>
            <a:off x="317750" y="1236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pic>
        <p:nvPicPr>
          <p:cNvPr id="106" name="Google Shape;106;p16"/>
          <p:cNvPicPr preferRelativeResize="0"/>
          <p:nvPr/>
        </p:nvPicPr>
        <p:blipFill>
          <a:blip r:embed="rId3">
            <a:alphaModFix/>
          </a:blip>
          <a:stretch>
            <a:fillRect/>
          </a:stretch>
        </p:blipFill>
        <p:spPr>
          <a:xfrm>
            <a:off x="54775" y="1926035"/>
            <a:ext cx="628251" cy="628247"/>
          </a:xfrm>
          <a:prstGeom prst="rect">
            <a:avLst/>
          </a:prstGeom>
          <a:noFill/>
          <a:ln>
            <a:noFill/>
          </a:ln>
        </p:spPr>
      </p:pic>
      <p:pic>
        <p:nvPicPr>
          <p:cNvPr id="107" name="Google Shape;107;p16"/>
          <p:cNvPicPr preferRelativeResize="0"/>
          <p:nvPr/>
        </p:nvPicPr>
        <p:blipFill>
          <a:blip r:embed="rId4">
            <a:alphaModFix/>
          </a:blip>
          <a:stretch>
            <a:fillRect/>
          </a:stretch>
        </p:blipFill>
        <p:spPr>
          <a:xfrm>
            <a:off x="1784512" y="3338137"/>
            <a:ext cx="1270950" cy="1270941"/>
          </a:xfrm>
          <a:prstGeom prst="rect">
            <a:avLst/>
          </a:prstGeom>
          <a:noFill/>
          <a:ln>
            <a:noFill/>
          </a:ln>
        </p:spPr>
      </p:pic>
      <p:cxnSp>
        <p:nvCxnSpPr>
          <p:cNvPr id="108" name="Google Shape;108;p16"/>
          <p:cNvCxnSpPr>
            <a:stCxn id="106" idx="3"/>
            <a:endCxn id="109" idx="2"/>
          </p:cNvCxnSpPr>
          <p:nvPr/>
        </p:nvCxnSpPr>
        <p:spPr>
          <a:xfrm>
            <a:off x="683026" y="2240158"/>
            <a:ext cx="610200" cy="182400"/>
          </a:xfrm>
          <a:prstGeom prst="straightConnector1">
            <a:avLst/>
          </a:prstGeom>
          <a:noFill/>
          <a:ln cap="flat" cmpd="sng" w="9525">
            <a:solidFill>
              <a:schemeClr val="dk2"/>
            </a:solidFill>
            <a:prstDash val="solid"/>
            <a:round/>
            <a:headEnd len="med" w="med" type="none"/>
            <a:tailEnd len="med" w="med" type="triangle"/>
          </a:ln>
        </p:spPr>
      </p:cxnSp>
      <p:pic>
        <p:nvPicPr>
          <p:cNvPr id="110" name="Google Shape;110;p16"/>
          <p:cNvPicPr preferRelativeResize="0"/>
          <p:nvPr/>
        </p:nvPicPr>
        <p:blipFill>
          <a:blip r:embed="rId5">
            <a:alphaModFix/>
          </a:blip>
          <a:stretch>
            <a:fillRect/>
          </a:stretch>
        </p:blipFill>
        <p:spPr>
          <a:xfrm>
            <a:off x="1943629" y="4411631"/>
            <a:ext cx="485411" cy="485407"/>
          </a:xfrm>
          <a:prstGeom prst="rect">
            <a:avLst/>
          </a:prstGeom>
          <a:noFill/>
          <a:ln>
            <a:noFill/>
          </a:ln>
        </p:spPr>
      </p:pic>
      <p:pic>
        <p:nvPicPr>
          <p:cNvPr id="111" name="Google Shape;111;p16"/>
          <p:cNvPicPr preferRelativeResize="0"/>
          <p:nvPr/>
        </p:nvPicPr>
        <p:blipFill>
          <a:blip r:embed="rId6">
            <a:alphaModFix/>
          </a:blip>
          <a:stretch>
            <a:fillRect/>
          </a:stretch>
        </p:blipFill>
        <p:spPr>
          <a:xfrm>
            <a:off x="2481482" y="4328862"/>
            <a:ext cx="650966" cy="650963"/>
          </a:xfrm>
          <a:prstGeom prst="rect">
            <a:avLst/>
          </a:prstGeom>
          <a:noFill/>
          <a:ln>
            <a:noFill/>
          </a:ln>
        </p:spPr>
      </p:pic>
      <p:pic>
        <p:nvPicPr>
          <p:cNvPr id="112" name="Google Shape;112;p16"/>
          <p:cNvPicPr preferRelativeResize="0"/>
          <p:nvPr/>
        </p:nvPicPr>
        <p:blipFill>
          <a:blip r:embed="rId7">
            <a:alphaModFix/>
          </a:blip>
          <a:stretch>
            <a:fillRect/>
          </a:stretch>
        </p:blipFill>
        <p:spPr>
          <a:xfrm>
            <a:off x="3323968" y="2733581"/>
            <a:ext cx="902163" cy="902171"/>
          </a:xfrm>
          <a:prstGeom prst="rect">
            <a:avLst/>
          </a:prstGeom>
          <a:noFill/>
          <a:ln>
            <a:noFill/>
          </a:ln>
        </p:spPr>
      </p:pic>
      <p:cxnSp>
        <p:nvCxnSpPr>
          <p:cNvPr id="113" name="Google Shape;113;p16"/>
          <p:cNvCxnSpPr>
            <a:stCxn id="107" idx="3"/>
          </p:cNvCxnSpPr>
          <p:nvPr/>
        </p:nvCxnSpPr>
        <p:spPr>
          <a:xfrm flipH="1" rot="10800000">
            <a:off x="3055461" y="3503808"/>
            <a:ext cx="355800" cy="46980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16"/>
          <p:cNvSpPr txBox="1"/>
          <p:nvPr/>
        </p:nvSpPr>
        <p:spPr>
          <a:xfrm>
            <a:off x="3344274" y="3653862"/>
            <a:ext cx="873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AWS Lightsail Firewall</a:t>
            </a:r>
            <a:endParaRPr>
              <a:latin typeface="Lato"/>
              <a:ea typeface="Lato"/>
              <a:cs typeface="Lato"/>
              <a:sym typeface="Lato"/>
            </a:endParaRPr>
          </a:p>
        </p:txBody>
      </p:sp>
      <p:cxnSp>
        <p:nvCxnSpPr>
          <p:cNvPr id="115" name="Google Shape;115;p16"/>
          <p:cNvCxnSpPr>
            <a:stCxn id="112" idx="3"/>
          </p:cNvCxnSpPr>
          <p:nvPr/>
        </p:nvCxnSpPr>
        <p:spPr>
          <a:xfrm flipH="1" rot="10800000">
            <a:off x="4226131" y="3146867"/>
            <a:ext cx="1261200" cy="378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6"/>
          <p:cNvSpPr txBox="1"/>
          <p:nvPr/>
        </p:nvSpPr>
        <p:spPr>
          <a:xfrm>
            <a:off x="5233710" y="932425"/>
            <a:ext cx="33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AWS Lightsail Private Server</a:t>
            </a:r>
            <a:endParaRPr>
              <a:solidFill>
                <a:schemeClr val="dk1"/>
              </a:solidFill>
              <a:latin typeface="Lato"/>
              <a:ea typeface="Lato"/>
              <a:cs typeface="Lato"/>
              <a:sym typeface="Lato"/>
            </a:endParaRPr>
          </a:p>
        </p:txBody>
      </p:sp>
      <p:sp>
        <p:nvSpPr>
          <p:cNvPr id="117" name="Google Shape;117;p16"/>
          <p:cNvSpPr/>
          <p:nvPr/>
        </p:nvSpPr>
        <p:spPr>
          <a:xfrm>
            <a:off x="5132800" y="1639649"/>
            <a:ext cx="3396000" cy="3257400"/>
          </a:xfrm>
          <a:prstGeom prst="rect">
            <a:avLst/>
          </a:prstGeom>
          <a:noFill/>
          <a:ln cap="flat" cmpd="sng" w="952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5132800" y="1573450"/>
            <a:ext cx="23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Lato"/>
                <a:ea typeface="Lato"/>
                <a:cs typeface="Lato"/>
                <a:sym typeface="Lato"/>
              </a:rPr>
              <a:t>AWS Lightsail instance</a:t>
            </a:r>
            <a:endParaRPr>
              <a:solidFill>
                <a:srgbClr val="FF9900"/>
              </a:solidFill>
              <a:latin typeface="Lato"/>
              <a:ea typeface="Lato"/>
              <a:cs typeface="Lato"/>
              <a:sym typeface="Lato"/>
            </a:endParaRPr>
          </a:p>
        </p:txBody>
      </p:sp>
      <p:pic>
        <p:nvPicPr>
          <p:cNvPr id="119" name="Google Shape;119;p16"/>
          <p:cNvPicPr preferRelativeResize="0"/>
          <p:nvPr/>
        </p:nvPicPr>
        <p:blipFill>
          <a:blip r:embed="rId8">
            <a:alphaModFix/>
          </a:blip>
          <a:stretch>
            <a:fillRect/>
          </a:stretch>
        </p:blipFill>
        <p:spPr>
          <a:xfrm>
            <a:off x="7019975" y="1629661"/>
            <a:ext cx="287775" cy="287775"/>
          </a:xfrm>
          <a:prstGeom prst="rect">
            <a:avLst/>
          </a:prstGeom>
          <a:noFill/>
          <a:ln>
            <a:noFill/>
          </a:ln>
        </p:spPr>
      </p:pic>
      <p:sp>
        <p:nvSpPr>
          <p:cNvPr id="120" name="Google Shape;120;p16"/>
          <p:cNvSpPr/>
          <p:nvPr/>
        </p:nvSpPr>
        <p:spPr>
          <a:xfrm>
            <a:off x="5513725" y="2234575"/>
            <a:ext cx="1506300" cy="1190100"/>
          </a:xfrm>
          <a:prstGeom prst="rect">
            <a:avLst/>
          </a:prstGeom>
          <a:solidFill>
            <a:schemeClr val="lt2"/>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6"/>
          <p:cNvPicPr preferRelativeResize="0"/>
          <p:nvPr/>
        </p:nvPicPr>
        <p:blipFill>
          <a:blip r:embed="rId9">
            <a:alphaModFix/>
          </a:blip>
          <a:stretch>
            <a:fillRect/>
          </a:stretch>
        </p:blipFill>
        <p:spPr>
          <a:xfrm>
            <a:off x="5758375" y="2321123"/>
            <a:ext cx="1017000" cy="1017000"/>
          </a:xfrm>
          <a:prstGeom prst="rect">
            <a:avLst/>
          </a:prstGeom>
          <a:noFill/>
          <a:ln>
            <a:noFill/>
          </a:ln>
        </p:spPr>
      </p:pic>
      <p:sp>
        <p:nvSpPr>
          <p:cNvPr id="122" name="Google Shape;122;p16"/>
          <p:cNvSpPr txBox="1"/>
          <p:nvPr/>
        </p:nvSpPr>
        <p:spPr>
          <a:xfrm>
            <a:off x="5410450" y="3338125"/>
            <a:ext cx="175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Lato"/>
                <a:ea typeface="Lato"/>
                <a:cs typeface="Lato"/>
                <a:sym typeface="Lato"/>
              </a:rPr>
              <a:t>Apache with php running wordpress</a:t>
            </a:r>
            <a:endParaRPr>
              <a:solidFill>
                <a:schemeClr val="accent2"/>
              </a:solidFill>
              <a:latin typeface="Lato"/>
              <a:ea typeface="Lato"/>
              <a:cs typeface="Lato"/>
              <a:sym typeface="Lato"/>
            </a:endParaRPr>
          </a:p>
        </p:txBody>
      </p:sp>
      <p:sp>
        <p:nvSpPr>
          <p:cNvPr id="109" name="Google Shape;109;p16"/>
          <p:cNvSpPr/>
          <p:nvPr/>
        </p:nvSpPr>
        <p:spPr>
          <a:xfrm>
            <a:off x="1289775" y="1971511"/>
            <a:ext cx="1127520" cy="9021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1400300" y="2222475"/>
            <a:ext cx="10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Internet</a:t>
            </a:r>
            <a:endParaRPr>
              <a:latin typeface="Lato"/>
              <a:ea typeface="Lato"/>
              <a:cs typeface="Lato"/>
              <a:sym typeface="Lato"/>
            </a:endParaRPr>
          </a:p>
        </p:txBody>
      </p:sp>
      <p:cxnSp>
        <p:nvCxnSpPr>
          <p:cNvPr id="124" name="Google Shape;124;p16"/>
          <p:cNvCxnSpPr>
            <a:endCxn id="125" idx="0"/>
          </p:cNvCxnSpPr>
          <p:nvPr/>
        </p:nvCxnSpPr>
        <p:spPr>
          <a:xfrm flipH="1">
            <a:off x="1190486" y="2873581"/>
            <a:ext cx="610500" cy="551100"/>
          </a:xfrm>
          <a:prstGeom prst="straightConnector1">
            <a:avLst/>
          </a:prstGeom>
          <a:noFill/>
          <a:ln cap="flat" cmpd="sng" w="9525">
            <a:solidFill>
              <a:schemeClr val="dk2"/>
            </a:solidFill>
            <a:prstDash val="solid"/>
            <a:round/>
            <a:headEnd len="med" w="med" type="none"/>
            <a:tailEnd len="med" w="med" type="triangle"/>
          </a:ln>
        </p:spPr>
      </p:cxnSp>
      <p:pic>
        <p:nvPicPr>
          <p:cNvPr id="125" name="Google Shape;125;p16"/>
          <p:cNvPicPr preferRelativeResize="0"/>
          <p:nvPr/>
        </p:nvPicPr>
        <p:blipFill>
          <a:blip r:embed="rId10">
            <a:alphaModFix/>
          </a:blip>
          <a:stretch>
            <a:fillRect/>
          </a:stretch>
        </p:blipFill>
        <p:spPr>
          <a:xfrm>
            <a:off x="864998" y="3424681"/>
            <a:ext cx="650975" cy="661654"/>
          </a:xfrm>
          <a:prstGeom prst="rect">
            <a:avLst/>
          </a:prstGeom>
          <a:noFill/>
          <a:ln>
            <a:noFill/>
          </a:ln>
        </p:spPr>
      </p:pic>
      <p:sp>
        <p:nvSpPr>
          <p:cNvPr id="126" name="Google Shape;126;p16"/>
          <p:cNvSpPr txBox="1"/>
          <p:nvPr/>
        </p:nvSpPr>
        <p:spPr>
          <a:xfrm>
            <a:off x="-56600" y="4413625"/>
            <a:ext cx="18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shoetersfashion.com</a:t>
            </a:r>
            <a:endParaRPr>
              <a:latin typeface="Lato"/>
              <a:ea typeface="Lato"/>
              <a:cs typeface="Lato"/>
              <a:sym typeface="Lato"/>
            </a:endParaRPr>
          </a:p>
        </p:txBody>
      </p:sp>
      <p:cxnSp>
        <p:nvCxnSpPr>
          <p:cNvPr id="127" name="Google Shape;127;p16"/>
          <p:cNvCxnSpPr>
            <a:stCxn id="125" idx="3"/>
          </p:cNvCxnSpPr>
          <p:nvPr/>
        </p:nvCxnSpPr>
        <p:spPr>
          <a:xfrm>
            <a:off x="1515973" y="3755508"/>
            <a:ext cx="374400" cy="327300"/>
          </a:xfrm>
          <a:prstGeom prst="straightConnector1">
            <a:avLst/>
          </a:prstGeom>
          <a:noFill/>
          <a:ln cap="flat" cmpd="sng" w="9525">
            <a:solidFill>
              <a:schemeClr val="dk2"/>
            </a:solidFill>
            <a:prstDash val="solid"/>
            <a:round/>
            <a:headEnd len="med" w="med" type="none"/>
            <a:tailEnd len="med" w="med" type="triangle"/>
          </a:ln>
        </p:spPr>
      </p:cxnSp>
      <p:sp>
        <p:nvSpPr>
          <p:cNvPr id="128" name="Google Shape;128;p16"/>
          <p:cNvSpPr txBox="1"/>
          <p:nvPr/>
        </p:nvSpPr>
        <p:spPr>
          <a:xfrm>
            <a:off x="43400" y="2554275"/>
            <a:ext cx="6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Users</a:t>
            </a:r>
            <a:endParaRPr>
              <a:latin typeface="Lato"/>
              <a:ea typeface="Lato"/>
              <a:cs typeface="Lato"/>
              <a:sym typeface="Lato"/>
            </a:endParaRPr>
          </a:p>
        </p:txBody>
      </p:sp>
      <p:sp>
        <p:nvSpPr>
          <p:cNvPr id="129" name="Google Shape;129;p16"/>
          <p:cNvSpPr txBox="1"/>
          <p:nvPr/>
        </p:nvSpPr>
        <p:spPr>
          <a:xfrm>
            <a:off x="1931875" y="3317050"/>
            <a:ext cx="12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Cloudflare</a:t>
            </a:r>
            <a:endParaRPr>
              <a:latin typeface="Lato"/>
              <a:ea typeface="Lato"/>
              <a:cs typeface="Lato"/>
              <a:sym typeface="Lato"/>
            </a:endParaRPr>
          </a:p>
        </p:txBody>
      </p:sp>
      <p:sp>
        <p:nvSpPr>
          <p:cNvPr id="130" name="Google Shape;130;p16"/>
          <p:cNvSpPr txBox="1"/>
          <p:nvPr/>
        </p:nvSpPr>
        <p:spPr>
          <a:xfrm>
            <a:off x="238000" y="4138600"/>
            <a:ext cx="150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AWS Route 53</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Privacy Policy Highlights</a:t>
            </a:r>
            <a:endParaRPr/>
          </a:p>
        </p:txBody>
      </p:sp>
      <p:sp>
        <p:nvSpPr>
          <p:cNvPr id="136" name="Google Shape;136;p17"/>
          <p:cNvSpPr txBox="1"/>
          <p:nvPr>
            <p:ph idx="1" type="body"/>
          </p:nvPr>
        </p:nvSpPr>
        <p:spPr>
          <a:xfrm>
            <a:off x="729450" y="2078875"/>
            <a:ext cx="4340700" cy="2770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We make sure that before checking out, the shopper can view our privacy policy. The privacy policy page is also displayed in two separate links on our site.</a:t>
            </a:r>
            <a:endParaRPr/>
          </a:p>
          <a:p>
            <a:pPr indent="0" lvl="0" marL="0" rtl="0" algn="l">
              <a:spcBef>
                <a:spcPts val="1200"/>
              </a:spcBef>
              <a:spcAft>
                <a:spcPts val="0"/>
              </a:spcAft>
              <a:buNone/>
            </a:pPr>
            <a:r>
              <a:rPr lang="en"/>
              <a:t>We collect personal and financial information (Card numbers)</a:t>
            </a:r>
            <a:endParaRPr/>
          </a:p>
          <a:p>
            <a:pPr indent="0" lvl="0" marL="0" rtl="0" algn="l">
              <a:spcBef>
                <a:spcPts val="1200"/>
              </a:spcBef>
              <a:spcAft>
                <a:spcPts val="0"/>
              </a:spcAft>
              <a:buNone/>
            </a:pPr>
            <a:r>
              <a:rPr lang="en"/>
              <a:t>We try to the best of our ability to secure and store your information through reasonable means.</a:t>
            </a:r>
            <a:endParaRPr/>
          </a:p>
          <a:p>
            <a:pPr indent="0" lvl="0" marL="0" rtl="0" algn="l">
              <a:spcBef>
                <a:spcPts val="1200"/>
              </a:spcBef>
              <a:spcAft>
                <a:spcPts val="0"/>
              </a:spcAft>
              <a:buNone/>
            </a:pPr>
            <a:r>
              <a:rPr lang="en"/>
              <a:t>We collect information from cookies like location data, log and usage data, and device data.</a:t>
            </a:r>
            <a:endParaRPr/>
          </a:p>
          <a:p>
            <a:pPr indent="0" lvl="0" marL="0" rtl="0" algn="l">
              <a:spcBef>
                <a:spcPts val="1200"/>
              </a:spcBef>
              <a:spcAft>
                <a:spcPts val="1200"/>
              </a:spcAft>
              <a:buNone/>
            </a:pPr>
            <a:r>
              <a:t/>
            </a:r>
            <a:endParaRPr/>
          </a:p>
        </p:txBody>
      </p:sp>
      <p:pic>
        <p:nvPicPr>
          <p:cNvPr id="137" name="Google Shape;137;p17"/>
          <p:cNvPicPr preferRelativeResize="0"/>
          <p:nvPr/>
        </p:nvPicPr>
        <p:blipFill>
          <a:blip r:embed="rId3">
            <a:alphaModFix/>
          </a:blip>
          <a:stretch>
            <a:fillRect/>
          </a:stretch>
        </p:blipFill>
        <p:spPr>
          <a:xfrm>
            <a:off x="5417825" y="2078875"/>
            <a:ext cx="3431049" cy="212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Firewall Rules Before Scan</a:t>
            </a:r>
            <a:endParaRPr/>
          </a:p>
        </p:txBody>
      </p:sp>
      <p:pic>
        <p:nvPicPr>
          <p:cNvPr id="143" name="Google Shape;143;p18"/>
          <p:cNvPicPr preferRelativeResize="0"/>
          <p:nvPr/>
        </p:nvPicPr>
        <p:blipFill>
          <a:blip r:embed="rId3">
            <a:alphaModFix/>
          </a:blip>
          <a:stretch>
            <a:fillRect/>
          </a:stretch>
        </p:blipFill>
        <p:spPr>
          <a:xfrm>
            <a:off x="1714438" y="2044900"/>
            <a:ext cx="5718723" cy="2457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scan</a:t>
            </a:r>
            <a:endParaRPr/>
          </a:p>
        </p:txBody>
      </p:sp>
      <p:pic>
        <p:nvPicPr>
          <p:cNvPr id="149" name="Google Shape;149;p19"/>
          <p:cNvPicPr preferRelativeResize="0"/>
          <p:nvPr/>
        </p:nvPicPr>
        <p:blipFill>
          <a:blip r:embed="rId3">
            <a:alphaModFix/>
          </a:blip>
          <a:stretch>
            <a:fillRect/>
          </a:stretch>
        </p:blipFill>
        <p:spPr>
          <a:xfrm>
            <a:off x="4571997" y="772300"/>
            <a:ext cx="3509249" cy="4042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Firewall Rules After Scan</a:t>
            </a:r>
            <a:endParaRPr/>
          </a:p>
        </p:txBody>
      </p:sp>
      <p:pic>
        <p:nvPicPr>
          <p:cNvPr id="155" name="Google Shape;155;p20"/>
          <p:cNvPicPr preferRelativeResize="0"/>
          <p:nvPr/>
        </p:nvPicPr>
        <p:blipFill rotWithShape="1">
          <a:blip r:embed="rId3">
            <a:alphaModFix/>
          </a:blip>
          <a:srcRect b="0" l="0" r="0" t="54414"/>
          <a:stretch/>
        </p:blipFill>
        <p:spPr>
          <a:xfrm>
            <a:off x="1673700" y="2571750"/>
            <a:ext cx="5800201" cy="136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Vulnerability Scan After Change</a:t>
            </a:r>
            <a:endParaRPr/>
          </a:p>
        </p:txBody>
      </p:sp>
      <p:pic>
        <p:nvPicPr>
          <p:cNvPr id="161" name="Google Shape;161;p21"/>
          <p:cNvPicPr preferRelativeResize="0"/>
          <p:nvPr/>
        </p:nvPicPr>
        <p:blipFill>
          <a:blip r:embed="rId3">
            <a:alphaModFix/>
          </a:blip>
          <a:stretch>
            <a:fillRect/>
          </a:stretch>
        </p:blipFill>
        <p:spPr>
          <a:xfrm>
            <a:off x="382008" y="1911525"/>
            <a:ext cx="3078279" cy="3092750"/>
          </a:xfrm>
          <a:prstGeom prst="rect">
            <a:avLst/>
          </a:prstGeom>
          <a:noFill/>
          <a:ln>
            <a:noFill/>
          </a:ln>
        </p:spPr>
      </p:pic>
      <p:pic>
        <p:nvPicPr>
          <p:cNvPr id="162" name="Google Shape;162;p21"/>
          <p:cNvPicPr preferRelativeResize="0"/>
          <p:nvPr/>
        </p:nvPicPr>
        <p:blipFill>
          <a:blip r:embed="rId4">
            <a:alphaModFix/>
          </a:blip>
          <a:stretch>
            <a:fillRect/>
          </a:stretch>
        </p:blipFill>
        <p:spPr>
          <a:xfrm>
            <a:off x="5873200" y="1911525"/>
            <a:ext cx="2880906" cy="3092751"/>
          </a:xfrm>
          <a:prstGeom prst="rect">
            <a:avLst/>
          </a:prstGeom>
          <a:noFill/>
          <a:ln>
            <a:noFill/>
          </a:ln>
        </p:spPr>
      </p:pic>
      <p:cxnSp>
        <p:nvCxnSpPr>
          <p:cNvPr id="163" name="Google Shape;163;p21"/>
          <p:cNvCxnSpPr>
            <a:endCxn id="162" idx="1"/>
          </p:cNvCxnSpPr>
          <p:nvPr/>
        </p:nvCxnSpPr>
        <p:spPr>
          <a:xfrm>
            <a:off x="5074300" y="3171400"/>
            <a:ext cx="798900" cy="286500"/>
          </a:xfrm>
          <a:prstGeom prst="straightConnector1">
            <a:avLst/>
          </a:prstGeom>
          <a:noFill/>
          <a:ln cap="flat" cmpd="sng" w="9525">
            <a:solidFill>
              <a:schemeClr val="dk2"/>
            </a:solidFill>
            <a:prstDash val="solid"/>
            <a:round/>
            <a:headEnd len="med" w="med" type="none"/>
            <a:tailEnd len="med" w="med" type="triangle"/>
          </a:ln>
        </p:spPr>
      </p:cxnSp>
      <p:sp>
        <p:nvSpPr>
          <p:cNvPr id="164" name="Google Shape;164;p21"/>
          <p:cNvSpPr txBox="1"/>
          <p:nvPr/>
        </p:nvSpPr>
        <p:spPr>
          <a:xfrm>
            <a:off x="4301600" y="2828850"/>
            <a:ext cx="11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Netflix scan</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